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328772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133558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2617356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solidFill>
                <a:prstClr val="black"/>
              </a:solidFill>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0628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89493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1991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00587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25072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06902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18392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564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836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546234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48506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244516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dirty="0">
                <a:solidFill>
                  <a:srgbClr val="B31166">
                    <a:lumMod val="60000"/>
                    <a:lumOff val="40000"/>
                  </a:srgb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dirty="0">
                <a:solidFill>
                  <a:srgbClr val="B31166">
                    <a:lumMod val="60000"/>
                    <a:lumOff val="40000"/>
                  </a:srgb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835793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0899595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891848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8" name="Footer Placeholder 7"/>
          <p:cNvSpPr>
            <a:spLocks noGrp="1"/>
          </p:cNvSpPr>
          <p:nvPr>
            <p:ph type="ftr" sz="quarter" idx="11"/>
          </p:nvPr>
        </p:nvSpPr>
        <p:spPr>
          <a:xfrm>
            <a:off x="561111" y="6391838"/>
            <a:ext cx="3644282" cy="304801"/>
          </a:xfrm>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311710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191227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7743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306888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91E360F-EA8D-4ECA-9949-3FA9E44ADBDA}"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107872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91E360F-EA8D-4ECA-9949-3FA9E44ADBDA}" type="datetimeFigureOut">
              <a:rPr lang="en-US" smtClean="0"/>
              <a:t>9/13/2022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3574396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91E360F-EA8D-4ECA-9949-3FA9E44ADBDA}" type="datetimeFigureOut">
              <a:rPr lang="en-US" smtClean="0"/>
              <a:t>9/13/2022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423625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91E360F-EA8D-4ECA-9949-3FA9E44ADBDA}" type="datetimeFigureOut">
              <a:rPr lang="en-US" smtClean="0"/>
              <a:t>9/13/2022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283874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1E360F-EA8D-4ECA-9949-3FA9E44ADBDA}"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206486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1E360F-EA8D-4ECA-9949-3FA9E44ADBDA}"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EAA9C1F-98A5-4335-948F-5FA3F9168131}" type="slidenum">
              <a:rPr lang="en-US" smtClean="0"/>
              <a:t>‹#›</a:t>
            </a:fld>
            <a:endParaRPr lang="en-US"/>
          </a:p>
        </p:txBody>
      </p:sp>
    </p:spTree>
    <p:extLst>
      <p:ext uri="{BB962C8B-B14F-4D97-AF65-F5344CB8AC3E}">
        <p14:creationId xmlns:p14="http://schemas.microsoft.com/office/powerpoint/2010/main" val="337571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E360F-EA8D-4ECA-9949-3FA9E44ADBDA}" type="datetimeFigureOut">
              <a:rPr lang="en-US" smtClean="0"/>
              <a:t>9/13/2022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A9C1F-98A5-4335-948F-5FA3F9168131}" type="slidenum">
              <a:rPr lang="en-US" smtClean="0"/>
              <a:t>‹#›</a:t>
            </a:fld>
            <a:endParaRPr lang="en-US"/>
          </a:p>
        </p:txBody>
      </p:sp>
    </p:spTree>
    <p:extLst>
      <p:ext uri="{BB962C8B-B14F-4D97-AF65-F5344CB8AC3E}">
        <p14:creationId xmlns:p14="http://schemas.microsoft.com/office/powerpoint/2010/main" val="1428292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20F63D1-8374-4C5D-BED6-7BE67C70E773}" type="datetimeFigureOut">
              <a:rPr lang="en-US" smtClean="0">
                <a:solidFill>
                  <a:prstClr val="black"/>
                </a:solidFill>
              </a:rPr>
              <a:pPr/>
              <a:t>9/13/2022</a:t>
            </a:fld>
            <a:endParaRPr lang="en-US">
              <a:solidFill>
                <a:prstClr val="black"/>
              </a:solidFill>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solidFill>
                <a:prstClr val="black"/>
              </a:solidFill>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2C687D0-A72F-4130-AA06-79A8F1462A4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95969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51722" y="1073426"/>
            <a:ext cx="9740348" cy="4724701"/>
          </a:xfrm>
          <a:gradFill flip="none" rotWithShape="1">
            <a:gsLst>
              <a:gs pos="0">
                <a:schemeClr val="accent2">
                  <a:lumMod val="0"/>
                  <a:lumOff val="100000"/>
                </a:schemeClr>
              </a:gs>
              <a:gs pos="54000">
                <a:schemeClr val="accent2">
                  <a:lumMod val="0"/>
                  <a:lumOff val="100000"/>
                </a:schemeClr>
              </a:gs>
              <a:gs pos="100000">
                <a:schemeClr val="accent2">
                  <a:lumMod val="100000"/>
                </a:schemeClr>
              </a:gs>
            </a:gsLst>
            <a:path path="circle">
              <a:fillToRect l="50000" t="-80000" r="50000" b="180000"/>
            </a:path>
            <a:tileRect/>
          </a:gradFill>
        </p:spPr>
        <p:txBody>
          <a:bodyPr/>
          <a:lstStyle/>
          <a:p>
            <a:pPr algn="ctr" rtl="1"/>
            <a:r>
              <a:rPr lang="ar-IQ" sz="4000" b="1" dirty="0">
                <a:ln>
                  <a:noFill/>
                </a:ln>
                <a:solidFill>
                  <a:srgbClr val="C00000"/>
                </a:solidFill>
                <a:latin typeface="Arabic Typesetting" panose="03020402040406030203" pitchFamily="66" charset="-78"/>
                <a:cs typeface="Arabic Typesetting" panose="03020402040406030203" pitchFamily="66" charset="-78"/>
              </a:rPr>
              <a:t>عقاقير طبية عملي</a:t>
            </a:r>
            <a:br>
              <a:rPr lang="ar-IQ" sz="4000" b="1" dirty="0">
                <a:ln>
                  <a:noFill/>
                </a:ln>
                <a:solidFill>
                  <a:srgbClr val="C00000"/>
                </a:solidFill>
                <a:latin typeface="Arabic Typesetting" panose="03020402040406030203" pitchFamily="66" charset="-78"/>
                <a:cs typeface="Arabic Typesetting" panose="03020402040406030203" pitchFamily="66" charset="-78"/>
              </a:rPr>
            </a:br>
            <a:r>
              <a:rPr lang="ar-IQ" sz="4000" b="1" dirty="0" smtClean="0">
                <a:ln>
                  <a:noFill/>
                </a:ln>
                <a:solidFill>
                  <a:srgbClr val="C00000"/>
                </a:solidFill>
                <a:latin typeface="Arabic Typesetting" panose="03020402040406030203" pitchFamily="66" charset="-78"/>
                <a:cs typeface="Arabic Typesetting" panose="03020402040406030203" pitchFamily="66" charset="-78"/>
              </a:rPr>
              <a:t>محاضرة</a:t>
            </a:r>
            <a:r>
              <a:rPr lang="en-US" sz="4000" b="1" dirty="0" smtClean="0">
                <a:ln>
                  <a:noFill/>
                </a:ln>
                <a:solidFill>
                  <a:srgbClr val="C00000"/>
                </a:solidFill>
                <a:latin typeface="Arabic Typesetting" panose="03020402040406030203" pitchFamily="66" charset="-78"/>
                <a:cs typeface="Arabic Typesetting" panose="03020402040406030203" pitchFamily="66" charset="-78"/>
              </a:rPr>
              <a:t> </a:t>
            </a:r>
            <a:r>
              <a:rPr lang="ar-IQ" sz="4000" b="1" dirty="0" smtClean="0">
                <a:ln>
                  <a:noFill/>
                </a:ln>
                <a:solidFill>
                  <a:srgbClr val="C00000"/>
                </a:solidFill>
                <a:latin typeface="Arabic Typesetting" panose="03020402040406030203" pitchFamily="66" charset="-78"/>
                <a:cs typeface="Arabic Typesetting" panose="03020402040406030203" pitchFamily="66" charset="-78"/>
              </a:rPr>
              <a:t>9</a:t>
            </a:r>
            <a:r>
              <a:rPr lang="en-US" sz="4000" b="1" dirty="0" smtClean="0">
                <a:ln>
                  <a:noFill/>
                </a:ln>
                <a:solidFill>
                  <a:srgbClr val="C00000"/>
                </a:solidFill>
                <a:latin typeface="Arabic Typesetting" panose="03020402040406030203" pitchFamily="66" charset="-78"/>
                <a:cs typeface="Arabic Typesetting" panose="03020402040406030203" pitchFamily="66" charset="-78"/>
              </a:rPr>
              <a:t> </a:t>
            </a:r>
            <a:r>
              <a:rPr lang="ar-IQ" sz="4000" b="1" dirty="0" smtClean="0">
                <a:ln>
                  <a:noFill/>
                </a:ln>
                <a:solidFill>
                  <a:srgbClr val="C00000"/>
                </a:solidFill>
                <a:latin typeface="Arabic Typesetting" panose="03020402040406030203" pitchFamily="66" charset="-78"/>
                <a:cs typeface="Arabic Typesetting" panose="03020402040406030203" pitchFamily="66" charset="-78"/>
              </a:rPr>
              <a:t/>
            </a:r>
            <a:br>
              <a:rPr lang="ar-IQ" sz="4000" b="1" dirty="0" smtClean="0">
                <a:ln>
                  <a:noFill/>
                </a:ln>
                <a:solidFill>
                  <a:srgbClr val="C00000"/>
                </a:solidFill>
                <a:latin typeface="Arabic Typesetting" panose="03020402040406030203" pitchFamily="66" charset="-78"/>
                <a:cs typeface="Arabic Typesetting" panose="03020402040406030203" pitchFamily="66" charset="-78"/>
              </a:rPr>
            </a:br>
            <a:r>
              <a:rPr lang="ar-IQ" sz="4000" b="1" dirty="0" smtClean="0">
                <a:ln>
                  <a:noFill/>
                </a:ln>
                <a:solidFill>
                  <a:srgbClr val="92278F">
                    <a:lumMod val="75000"/>
                  </a:srgbClr>
                </a:solidFill>
                <a:latin typeface="Arabic Typesetting" panose="03020402040406030203" pitchFamily="66" charset="-78"/>
                <a:cs typeface="Arabic Typesetting" panose="03020402040406030203" pitchFamily="66" charset="-78"/>
              </a:rPr>
              <a:t>كلية </a:t>
            </a: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الزراعة</a:t>
            </a:r>
            <a:r>
              <a:rPr lang="ar-IQ" sz="3600" b="1" dirty="0">
                <a:ln>
                  <a:noFill/>
                </a:ln>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br>
              <a:rPr lang="ar-IQ" sz="36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t>مدرس المادة</a:t>
            </a:r>
            <a:br>
              <a:rPr lang="ar-IQ" sz="4000" b="1" dirty="0">
                <a:ln>
                  <a:noFill/>
                </a:ln>
                <a:solidFill>
                  <a:srgbClr val="92278F">
                    <a:lumMod val="75000"/>
                  </a:srgbClr>
                </a:solidFill>
                <a:latin typeface="Arabic Typesetting" panose="03020402040406030203" pitchFamily="66" charset="-78"/>
                <a:cs typeface="Arabic Typesetting" panose="03020402040406030203" pitchFamily="66" charset="-78"/>
              </a:rPr>
            </a:br>
            <a:r>
              <a:rPr lang="ar-IQ" sz="4400" b="1" dirty="0">
                <a:ln>
                  <a:noFill/>
                </a:ln>
                <a:solidFill>
                  <a:srgbClr val="C00000"/>
                </a:solidFill>
                <a:latin typeface="Arabic Typesetting" panose="03020402040406030203" pitchFamily="66" charset="-78"/>
                <a:cs typeface="Arabic Typesetting" panose="03020402040406030203" pitchFamily="66" charset="-78"/>
              </a:rPr>
              <a:t/>
            </a:r>
            <a:br>
              <a:rPr lang="ar-IQ" sz="4400" b="1" dirty="0">
                <a:ln>
                  <a:noFill/>
                </a:ln>
                <a:solidFill>
                  <a:srgbClr val="C00000"/>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2098964" y="4073236"/>
            <a:ext cx="8499763" cy="1309255"/>
          </a:xfrm>
        </p:spPr>
        <p:txBody>
          <a:bodyPr>
            <a:normAutofit/>
          </a:bodyPr>
          <a:lstStyle/>
          <a:p>
            <a:pPr lvl="0" algn="ctr">
              <a:spcBef>
                <a:spcPts val="1000"/>
              </a:spcBef>
              <a:spcAft>
                <a:spcPts val="0"/>
              </a:spcAft>
              <a:buClr>
                <a:srgbClr val="90C226"/>
              </a:buClr>
              <a:buSzPct val="80000"/>
            </a:pPr>
            <a:r>
              <a:rPr lang="ar-IQ" sz="4400" b="1" dirty="0" err="1" smtClean="0">
                <a:solidFill>
                  <a:srgbClr val="C00000"/>
                </a:solidFill>
                <a:latin typeface="Arabic Typesetting" panose="03020402040406030203" pitchFamily="66" charset="-78"/>
                <a:cs typeface="Arabic Typesetting" panose="03020402040406030203" pitchFamily="66" charset="-78"/>
              </a:rPr>
              <a:t>م.م.رغد</a:t>
            </a:r>
            <a:r>
              <a:rPr lang="ar-IQ" sz="4400" b="1" dirty="0" smtClean="0">
                <a:solidFill>
                  <a:srgbClr val="C00000"/>
                </a:solidFill>
                <a:latin typeface="Arabic Typesetting" panose="03020402040406030203" pitchFamily="66" charset="-78"/>
                <a:cs typeface="Arabic Typesetting" panose="03020402040406030203" pitchFamily="66" charset="-78"/>
              </a:rPr>
              <a:t> صباح حسن</a:t>
            </a:r>
            <a:r>
              <a:rPr lang="ar-IQ" sz="4400" b="1" dirty="0">
                <a:solidFill>
                  <a:srgbClr val="C00000"/>
                </a:solidFill>
                <a:latin typeface="Arabic Typesetting" panose="03020402040406030203" pitchFamily="66" charset="-78"/>
                <a:cs typeface="Arabic Typesetting" panose="03020402040406030203" pitchFamily="66" charset="-78"/>
              </a:rPr>
              <a:t/>
            </a:r>
            <a:br>
              <a:rPr lang="ar-IQ" sz="4400" b="1" dirty="0">
                <a:solidFill>
                  <a:srgbClr val="C00000"/>
                </a:solidFill>
                <a:latin typeface="Arabic Typesetting" panose="03020402040406030203" pitchFamily="66" charset="-78"/>
                <a:cs typeface="Arabic Typesetting" panose="03020402040406030203" pitchFamily="66" charset="-78"/>
              </a:rPr>
            </a:br>
            <a:endParaRPr lang="en-US" dirty="0"/>
          </a:p>
        </p:txBody>
      </p:sp>
    </p:spTree>
    <p:extLst>
      <p:ext uri="{BB962C8B-B14F-4D97-AF65-F5344CB8AC3E}">
        <p14:creationId xmlns:p14="http://schemas.microsoft.com/office/powerpoint/2010/main" val="160711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u="sng" dirty="0">
                <a:solidFill>
                  <a:schemeClr val="accent1">
                    <a:lumMod val="60000"/>
                    <a:lumOff val="40000"/>
                  </a:schemeClr>
                </a:solidFill>
              </a:rPr>
              <a:t>ثالثاً</a:t>
            </a:r>
            <a:r>
              <a:rPr lang="ar-IQ" b="1" dirty="0">
                <a:solidFill>
                  <a:schemeClr val="accent1">
                    <a:lumMod val="60000"/>
                    <a:lumOff val="40000"/>
                  </a:schemeClr>
                </a:solidFill>
              </a:rPr>
              <a:t> التجفيف </a:t>
            </a: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872836" y="2140527"/>
            <a:ext cx="10453255" cy="3879273"/>
          </a:xfrm>
        </p:spPr>
        <p:txBody>
          <a:bodyPr>
            <a:normAutofit fontScale="92500" lnSpcReduction="10000"/>
          </a:bodyPr>
          <a:lstStyle/>
          <a:p>
            <a:pPr marL="0" marR="0" algn="just" rtl="1">
              <a:lnSpc>
                <a:spcPct val="107000"/>
              </a:lnSpc>
              <a:spcBef>
                <a:spcPts val="0"/>
              </a:spcBef>
              <a:spcAft>
                <a:spcPts val="800"/>
              </a:spcAft>
            </a:pPr>
            <a:r>
              <a:rPr lang="ar-IQ" sz="28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الرطوبة تؤدي الى اضرار كثيرة أهمها ما يلي:</a:t>
            </a:r>
            <a:endParaRPr lang="en-US" sz="2400"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28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الرطوبة العالية في النبات تساعد على نمو الفطريات.</a:t>
            </a:r>
            <a:endParaRPr lang="en-US" sz="2400"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28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تساعد الرطوبة على نشاط مفعول الانزيمات وعمليات التحلل المائي التي تؤدي الى تغيير غير مرغوب به عادة في مكونات النبات الفعالة.</a:t>
            </a:r>
            <a:endParaRPr lang="en-US" sz="2400"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28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تجفيف النبات يسهل عملية سحقه التي تعتبر ضرورية قبل اجراء عملية الاستخلاص بالمذيبات او حتى إذا كانت مجرد عملية من عمليات الاعداد للسوق التجارية.</a:t>
            </a:r>
            <a:endParaRPr lang="en-US" sz="2400"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28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التخلص من الرطوبة الموجودة بالنبات تقلل من وزنها، مما يسهل من عمليات التعبئة والنقل والتخزين</a:t>
            </a:r>
            <a:r>
              <a:rPr lang="ar-IQ" dirty="0">
                <a:latin typeface="Calibri" panose="020F0502020204030204" pitchFamily="34" charset="0"/>
                <a:ea typeface="Calibri" panose="020F0502020204030204" pitchFamily="34" charset="0"/>
                <a:cs typeface="Simplified Arabic" panose="02020603050405020304" pitchFamily="18"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45061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solidFill>
                  <a:schemeClr val="accent1">
                    <a:lumMod val="60000"/>
                    <a:lumOff val="40000"/>
                  </a:schemeClr>
                </a:solidFill>
              </a:rPr>
              <a:t>أنواع التجفيف</a:t>
            </a: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768927" y="2603500"/>
            <a:ext cx="10702637" cy="3797300"/>
          </a:xfrm>
        </p:spPr>
        <p:txBody>
          <a:bodyPr>
            <a:normAutofit/>
          </a:bodyPr>
          <a:lstStyle/>
          <a:p>
            <a:pPr algn="r" rtl="1"/>
            <a:r>
              <a:rPr lang="ar-IQ" sz="4000" b="1" dirty="0"/>
              <a:t>التجفيف الطبيعي</a:t>
            </a:r>
            <a:endParaRPr lang="en-US" sz="4000" b="1" dirty="0"/>
          </a:p>
          <a:p>
            <a:pPr algn="r" rtl="1"/>
            <a:r>
              <a:rPr lang="ar-IQ" sz="2400" b="1" dirty="0"/>
              <a:t>ويتم باستخدام عوامل طبيعية كالشمس والهواء وهنا اما </a:t>
            </a:r>
            <a:endParaRPr lang="en-US" sz="2400" b="1" dirty="0"/>
          </a:p>
          <a:p>
            <a:pPr lvl="0" algn="r" rtl="1"/>
            <a:r>
              <a:rPr lang="ar-IQ" sz="2400" b="1" dirty="0"/>
              <a:t>تعرض النباتات المراد تجفيفها لأشعة الشمس مباشرة في مناشر ملحقة بالحقل وتجري هذه العمليات للعقاقير التي لا تتأثر مكوناتها الفعالة او يتغير مظهرها بأشعة الشمس المباشرة مثل ثمار الحنظل وجذور العرقسوس وجذور البلادونا.</a:t>
            </a:r>
            <a:endParaRPr lang="en-US" sz="2400" b="1" dirty="0"/>
          </a:p>
          <a:p>
            <a:pPr lvl="0" algn="r" rtl="1"/>
            <a:r>
              <a:rPr lang="ar-IQ" sz="2400" b="1" dirty="0"/>
              <a:t>او تفرد النباتات في أماكن هاوية مضاءة وتجري هذه الطريقة للنباتات التي تتأثر مكوناتها او يتغير لونها الطبيعي عندما تتعرض للشمس مباشرة مثل النباتات الحاوية على زيوت طيارة واوراق البلادونا والبابونج والبيرثرم</a:t>
            </a:r>
            <a:r>
              <a:rPr lang="ar-IQ" dirty="0"/>
              <a:t>.</a:t>
            </a:r>
            <a:endParaRPr lang="en-US" dirty="0"/>
          </a:p>
        </p:txBody>
      </p:sp>
    </p:spTree>
    <p:extLst>
      <p:ext uri="{BB962C8B-B14F-4D97-AF65-F5344CB8AC3E}">
        <p14:creationId xmlns:p14="http://schemas.microsoft.com/office/powerpoint/2010/main" val="290030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b="1" dirty="0">
                <a:solidFill>
                  <a:schemeClr val="accent1">
                    <a:lumMod val="60000"/>
                    <a:lumOff val="40000"/>
                  </a:schemeClr>
                </a:solidFill>
                <a:ea typeface="Calibri" panose="020F0502020204030204" pitchFamily="34" charset="0"/>
                <a:cs typeface="Simplified Arabic" panose="02020603050405020304" pitchFamily="18" charset="-78"/>
              </a:rPr>
              <a:t>التجفيف </a:t>
            </a:r>
            <a:r>
              <a:rPr lang="ar-IQ" b="1" dirty="0" smtClean="0">
                <a:solidFill>
                  <a:schemeClr val="accent1">
                    <a:lumMod val="60000"/>
                    <a:lumOff val="40000"/>
                  </a:schemeClr>
                </a:solidFill>
                <a:ea typeface="Calibri" panose="020F0502020204030204" pitchFamily="34" charset="0"/>
                <a:cs typeface="Simplified Arabic" panose="02020603050405020304" pitchFamily="18" charset="-78"/>
              </a:rPr>
              <a:t>الصناعي</a:t>
            </a:r>
            <a:r>
              <a:rPr lang="ar-IQ" b="1" dirty="0">
                <a:ea typeface="Calibri" panose="020F0502020204030204" pitchFamily="34" charset="0"/>
                <a:cs typeface="Simplified Arabic" panose="02020603050405020304" pitchFamily="18" charset="-78"/>
              </a:rPr>
              <a:t/>
            </a:r>
            <a:br>
              <a:rPr lang="ar-IQ" b="1" dirty="0">
                <a:ea typeface="Calibri" panose="020F0502020204030204" pitchFamily="34" charset="0"/>
                <a:cs typeface="Simplified Arabic" panose="02020603050405020304" pitchFamily="18" charset="-78"/>
              </a:rPr>
            </a:br>
            <a:r>
              <a:rPr lang="ar-IQ" b="1" dirty="0" smtClean="0">
                <a:ea typeface="Calibri" panose="020F0502020204030204" pitchFamily="34" charset="0"/>
                <a:cs typeface="Simplified Arabic" panose="02020603050405020304" pitchFamily="18" charset="-78"/>
              </a:rPr>
              <a:t>ومن </a:t>
            </a:r>
            <a:r>
              <a:rPr lang="ar-IQ" b="1" dirty="0" err="1" smtClean="0">
                <a:ea typeface="Calibri" panose="020F0502020204030204" pitchFamily="34" charset="0"/>
                <a:cs typeface="Simplified Arabic" panose="02020603050405020304" pitchFamily="18" charset="-78"/>
              </a:rPr>
              <a:t>مميزاتة</a:t>
            </a:r>
            <a:endParaRPr lang="en-US" dirty="0"/>
          </a:p>
        </p:txBody>
      </p:sp>
      <p:sp>
        <p:nvSpPr>
          <p:cNvPr id="3" name="عنصر نائب للمحتوى 2"/>
          <p:cNvSpPr>
            <a:spLocks noGrp="1"/>
          </p:cNvSpPr>
          <p:nvPr>
            <p:ph idx="1"/>
          </p:nvPr>
        </p:nvSpPr>
        <p:spPr>
          <a:xfrm>
            <a:off x="1154954" y="2603499"/>
            <a:ext cx="10212701" cy="3859645"/>
          </a:xfrm>
        </p:spPr>
        <p:txBody>
          <a:bodyPr/>
          <a:lstStyle/>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التحكم في درجة حرارة التي يتم عندها التجفيف وبذلك نضمن عدم تأثير الحرارة على المكونات الفعالة للنبات.</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سرعة وقف مفعول الانزيمات الموجودة في بعض النباتات الطبية خصوصا المحتوية منها على المواد الجلوسيدية فاذا لم تتوقف في النشاط فقد يؤدي هذا الى تحلل الجلوسيدات بطريقة غير مرغوبة تقلل من قيمة وفاعلية النبات.</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التحكم في درجة الرطوبة في البنات المجفف وذلك بالتخلص من الهواء المشبع بالرطوبة الذي ينتج من عملية التجفيف بوسائل التهوية المصممة في أجهزة التجفيف.</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التحكم في نظافة النباتات وعدم اختلاطها بالأتربة او أي مواد غريبة أخرى.</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لا تحتاج عملية التجفيف الصناعي الى وقت طويل بل تتم خلال ساعات محددة.</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mj-lt"/>
              <a:buAutoNum type="arabicPeriod"/>
            </a:pPr>
            <a:r>
              <a:rPr lang="ar-IQ" sz="2000" b="1" dirty="0">
                <a:solidFill>
                  <a:schemeClr val="tx2">
                    <a:lumMod val="75000"/>
                  </a:schemeClr>
                </a:solidFill>
                <a:latin typeface="Calibri" panose="020F0502020204030204" pitchFamily="34" charset="0"/>
                <a:ea typeface="Calibri" panose="020F0502020204030204" pitchFamily="34" charset="0"/>
                <a:cs typeface="Simplified Arabic" panose="02020603050405020304" pitchFamily="18" charset="-78"/>
              </a:rPr>
              <a:t>لا تشغل افران التجفيف مساحة كبيرة من الحقل بل تصمم هذه الافران من غرف ملحقة بالمزرعة.</a:t>
            </a:r>
            <a:endParaRPr lang="en-US" b="1" dirty="0">
              <a:solidFill>
                <a:schemeClr val="tx2">
                  <a:lumMod val="75000"/>
                </a:schemeClr>
              </a:solidFill>
              <a:latin typeface="Calibri" panose="020F0502020204030204" pitchFamily="34" charset="0"/>
              <a:ea typeface="Calibri" panose="020F0502020204030204" pitchFamily="34" charset="0"/>
              <a:cs typeface="Arial" panose="020B0604020202020204" pitchFamily="34" charset="0"/>
            </a:endParaRPr>
          </a:p>
          <a:p>
            <a:pPr algn="r" rtl="1"/>
            <a:r>
              <a:rPr lang="ar-IQ" sz="2000" b="1" dirty="0">
                <a:solidFill>
                  <a:schemeClr val="tx2">
                    <a:lumMod val="75000"/>
                  </a:schemeClr>
                </a:solidFill>
                <a:ea typeface="Calibri" panose="020F0502020204030204" pitchFamily="34" charset="0"/>
                <a:cs typeface="Simplified Arabic" panose="02020603050405020304" pitchFamily="18" charset="-78"/>
              </a:rPr>
              <a:t>يساعد التجفيف الصناعي على احتفاظ الازهار والأوراق بلونها الطبيعي واحيانا رائحتها العطري</a:t>
            </a:r>
            <a:r>
              <a:rPr lang="ar-IQ" dirty="0">
                <a:ea typeface="Calibri" panose="020F0502020204030204" pitchFamily="34" charset="0"/>
                <a:cs typeface="Simplified Arabic" panose="02020603050405020304" pitchFamily="18" charset="-78"/>
              </a:rPr>
              <a:t>ة.</a:t>
            </a:r>
            <a:endParaRPr lang="en-US" dirty="0"/>
          </a:p>
        </p:txBody>
      </p:sp>
    </p:spTree>
    <p:extLst>
      <p:ext uri="{BB962C8B-B14F-4D97-AF65-F5344CB8AC3E}">
        <p14:creationId xmlns:p14="http://schemas.microsoft.com/office/powerpoint/2010/main" val="164849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626532"/>
          </a:xfrm>
        </p:spPr>
        <p:txBody>
          <a:bodyPr/>
          <a:lstStyle/>
          <a:p>
            <a:pPr marL="0" marR="0" algn="r" rtl="1">
              <a:lnSpc>
                <a:spcPct val="107000"/>
              </a:lnSpc>
              <a:spcBef>
                <a:spcPts val="0"/>
              </a:spcBef>
              <a:spcAft>
                <a:spcPts val="800"/>
              </a:spcAft>
            </a:pPr>
            <a:r>
              <a:rPr lang="ar-IQ" dirty="0">
                <a:solidFill>
                  <a:schemeClr val="accent1">
                    <a:lumMod val="60000"/>
                    <a:lumOff val="40000"/>
                  </a:schemeClr>
                </a:solidFill>
                <a:latin typeface="Calibri" panose="020F0502020204030204" pitchFamily="34" charset="0"/>
                <a:ea typeface="Calibri" panose="020F0502020204030204" pitchFamily="34" charset="0"/>
                <a:cs typeface="Simplified Arabic" panose="02020603050405020304" pitchFamily="18" charset="-78"/>
              </a:rPr>
              <a:t>تجري عملية التجفيف الصناعي بعدة طرق هي:</a:t>
            </a:r>
            <a:r>
              <a:rPr lang="en-US" sz="3200" dirty="0">
                <a:solidFill>
                  <a:schemeClr val="accent1">
                    <a:lumMod val="60000"/>
                    <a:lumOff val="4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60000"/>
                    <a:lumOff val="40000"/>
                  </a:schemeClr>
                </a:solidFill>
                <a:latin typeface="Calibri" panose="020F0502020204030204" pitchFamily="34" charset="0"/>
                <a:ea typeface="Calibri" panose="020F0502020204030204" pitchFamily="34" charset="0"/>
                <a:cs typeface="Arial" panose="020B0604020202020204" pitchFamily="34" charset="0"/>
              </a:rPr>
            </a:b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561109" y="2354117"/>
            <a:ext cx="10868891" cy="3963555"/>
          </a:xfrm>
        </p:spPr>
        <p:txBody>
          <a:bodyPr>
            <a:normAutofit/>
          </a:bodyPr>
          <a:lstStyle/>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استعمال النار مباشرة.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استعمال احجار ساخنة.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استعمال مواد كيميائية.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استعمال افران التجفيف.</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استعمال غرف التجفيف.</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Font typeface="+mj-lt"/>
              <a:buAutoNum type="arabicPeriod"/>
            </a:pPr>
            <a:r>
              <a:rPr lang="ar-IQ" sz="3200" b="1" dirty="0">
                <a:latin typeface="Calibri" panose="020F0502020204030204" pitchFamily="34" charset="0"/>
                <a:ea typeface="Calibri" panose="020F0502020204030204" pitchFamily="34" charset="0"/>
                <a:cs typeface="Simplified Arabic" panose="02020603050405020304" pitchFamily="18" charset="-78"/>
              </a:rPr>
              <a:t>التجفيف بالتجفيد.</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348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a:solidFill>
                  <a:schemeClr val="accent1">
                    <a:lumMod val="60000"/>
                    <a:lumOff val="40000"/>
                  </a:schemeClr>
                </a:solidFill>
                <a:ea typeface="Calibri" panose="020F0502020204030204" pitchFamily="34" charset="0"/>
                <a:cs typeface="Simplified Arabic" panose="02020603050405020304" pitchFamily="18" charset="-78"/>
              </a:rPr>
              <a:t>التغيرات التي تنتج من عملية التجفيف:</a:t>
            </a:r>
            <a:endParaRPr lang="en-US" dirty="0">
              <a:solidFill>
                <a:schemeClr val="accent1">
                  <a:lumMod val="60000"/>
                  <a:lumOff val="40000"/>
                </a:schemeClr>
              </a:solidFill>
            </a:endParaRPr>
          </a:p>
        </p:txBody>
      </p:sp>
      <p:sp>
        <p:nvSpPr>
          <p:cNvPr id="3" name="عنصر نائب للمحتوى 2"/>
          <p:cNvSpPr>
            <a:spLocks noGrp="1"/>
          </p:cNvSpPr>
          <p:nvPr>
            <p:ph idx="1"/>
          </p:nvPr>
        </p:nvSpPr>
        <p:spPr>
          <a:xfrm>
            <a:off x="789710" y="2244436"/>
            <a:ext cx="10702636" cy="3775364"/>
          </a:xfrm>
        </p:spPr>
        <p:txBody>
          <a:bodyPr>
            <a:normAutofit/>
          </a:bodyPr>
          <a:lstStyle/>
          <a:p>
            <a:pPr algn="r" rtl="1"/>
            <a:r>
              <a:rPr lang="ar-IQ" sz="3600" b="1" dirty="0">
                <a:ea typeface="Calibri" panose="020F0502020204030204" pitchFamily="34" charset="0"/>
                <a:cs typeface="Simplified Arabic" panose="02020603050405020304" pitchFamily="18" charset="-78"/>
              </a:rPr>
              <a:t>حجم العقار ووزنة: </a:t>
            </a:r>
            <a:endParaRPr lang="ar-IQ" sz="3600" b="1" dirty="0" smtClean="0">
              <a:ea typeface="Calibri" panose="020F0502020204030204" pitchFamily="34" charset="0"/>
              <a:cs typeface="Simplified Arabic" panose="02020603050405020304" pitchFamily="18" charset="-78"/>
            </a:endParaRPr>
          </a:p>
          <a:p>
            <a:pPr algn="r" rtl="1"/>
            <a:r>
              <a:rPr lang="ar-IQ" sz="3600" b="1" dirty="0">
                <a:ea typeface="Calibri" panose="020F0502020204030204" pitchFamily="34" charset="0"/>
                <a:cs typeface="Simplified Arabic" panose="02020603050405020304" pitchFamily="18" charset="-78"/>
              </a:rPr>
              <a:t>الشكل الخارجي</a:t>
            </a:r>
            <a:r>
              <a:rPr lang="ar-IQ" sz="3600" b="1" dirty="0" smtClean="0">
                <a:ea typeface="Calibri" panose="020F0502020204030204" pitchFamily="34" charset="0"/>
                <a:cs typeface="Simplified Arabic" panose="02020603050405020304" pitchFamily="18" charset="-78"/>
              </a:rPr>
              <a:t>:</a:t>
            </a:r>
          </a:p>
          <a:p>
            <a:pPr algn="r" rtl="1"/>
            <a:r>
              <a:rPr lang="ar-IQ" sz="3600" b="1" dirty="0"/>
              <a:t>المكسر</a:t>
            </a:r>
            <a:r>
              <a:rPr lang="ar-IQ" sz="3600" b="1" dirty="0" smtClean="0"/>
              <a:t>:</a:t>
            </a:r>
          </a:p>
          <a:p>
            <a:pPr algn="r" rtl="1"/>
            <a:r>
              <a:rPr lang="ar-IQ" sz="3600" b="1" dirty="0">
                <a:ea typeface="Calibri" panose="020F0502020204030204" pitchFamily="34" charset="0"/>
                <a:cs typeface="Simplified Arabic" panose="02020603050405020304" pitchFamily="18" charset="-78"/>
              </a:rPr>
              <a:t>اللون: </a:t>
            </a:r>
            <a:endParaRPr lang="ar-IQ" sz="3600" b="1" dirty="0" smtClean="0">
              <a:ea typeface="Calibri" panose="020F0502020204030204" pitchFamily="34" charset="0"/>
              <a:cs typeface="Simplified Arabic" panose="02020603050405020304" pitchFamily="18" charset="-78"/>
            </a:endParaRPr>
          </a:p>
          <a:p>
            <a:pPr algn="r" rtl="1"/>
            <a:r>
              <a:rPr lang="ar-IQ" sz="3600" b="1" dirty="0">
                <a:ea typeface="Calibri" panose="020F0502020204030204" pitchFamily="34" charset="0"/>
                <a:cs typeface="Simplified Arabic" panose="02020603050405020304" pitchFamily="18" charset="-78"/>
              </a:rPr>
              <a:t>الرائحة: </a:t>
            </a:r>
            <a:endParaRPr lang="en-US" sz="3600" b="1" dirty="0"/>
          </a:p>
        </p:txBody>
      </p:sp>
    </p:spTree>
    <p:extLst>
      <p:ext uri="{BB962C8B-B14F-4D97-AF65-F5344CB8AC3E}">
        <p14:creationId xmlns:p14="http://schemas.microsoft.com/office/powerpoint/2010/main" val="229254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sz="5400" b="1" dirty="0" smtClean="0">
                <a:solidFill>
                  <a:schemeClr val="accent1">
                    <a:lumMod val="60000"/>
                    <a:lumOff val="40000"/>
                  </a:schemeClr>
                </a:solidFill>
              </a:rPr>
              <a:t>الاسئلة</a:t>
            </a:r>
            <a:endParaRPr lang="en-US" sz="5400" b="1" dirty="0">
              <a:solidFill>
                <a:schemeClr val="accent1">
                  <a:lumMod val="60000"/>
                  <a:lumOff val="40000"/>
                </a:schemeClr>
              </a:solidFill>
            </a:endParaRPr>
          </a:p>
        </p:txBody>
      </p:sp>
      <p:sp>
        <p:nvSpPr>
          <p:cNvPr id="3" name="عنصر نائب للمحتوى 2"/>
          <p:cNvSpPr>
            <a:spLocks noGrp="1"/>
          </p:cNvSpPr>
          <p:nvPr>
            <p:ph idx="1"/>
          </p:nvPr>
        </p:nvSpPr>
        <p:spPr/>
        <p:txBody>
          <a:bodyPr>
            <a:normAutofit/>
          </a:bodyPr>
          <a:lstStyle/>
          <a:p>
            <a:pPr algn="r" rtl="1"/>
            <a:r>
              <a:rPr lang="ar-IQ" sz="3200" b="1" dirty="0" smtClean="0">
                <a:solidFill>
                  <a:schemeClr val="tx2">
                    <a:lumMod val="75000"/>
                  </a:schemeClr>
                </a:solidFill>
              </a:rPr>
              <a:t>س1/ عدد أنواع التجفيف الصناعي</a:t>
            </a:r>
          </a:p>
          <a:p>
            <a:pPr algn="r" rtl="1"/>
            <a:r>
              <a:rPr lang="ar-IQ" sz="3200" b="1" dirty="0" smtClean="0">
                <a:solidFill>
                  <a:schemeClr val="tx2">
                    <a:lumMod val="75000"/>
                  </a:schemeClr>
                </a:solidFill>
              </a:rPr>
              <a:t>س2/ تكلم عن تغير اللون عند التجفيف</a:t>
            </a:r>
          </a:p>
          <a:p>
            <a:pPr algn="r" rtl="1"/>
            <a:r>
              <a:rPr lang="ar-IQ" sz="3200" b="1" dirty="0" smtClean="0">
                <a:solidFill>
                  <a:schemeClr val="tx2">
                    <a:lumMod val="75000"/>
                  </a:schemeClr>
                </a:solidFill>
              </a:rPr>
              <a:t>س3/ ما هي مميزات التجفيف الطبيعي</a:t>
            </a:r>
            <a:endParaRPr lang="en-US" sz="3200" b="1" dirty="0">
              <a:solidFill>
                <a:schemeClr val="tx2">
                  <a:lumMod val="75000"/>
                </a:schemeClr>
              </a:solidFill>
            </a:endParaRPr>
          </a:p>
        </p:txBody>
      </p:sp>
    </p:spTree>
    <p:extLst>
      <p:ext uri="{BB962C8B-B14F-4D97-AF65-F5344CB8AC3E}">
        <p14:creationId xmlns:p14="http://schemas.microsoft.com/office/powerpoint/2010/main" val="297859916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مجلس إدارة أيون">
  <a:themeElements>
    <a:clrScheme name="مجلس إدارة أيون">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مجلس إدارة أيون">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جلس إدارة 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24</TotalTime>
  <Words>379</Words>
  <Application>Microsoft Office PowerPoint</Application>
  <PresentationFormat>مخصص</PresentationFormat>
  <Paragraphs>38</Paragraphs>
  <Slides>7</Slides>
  <Notes>0</Notes>
  <HiddenSlides>0</HiddenSlides>
  <MMClips>0</MMClips>
  <ScaleCrop>false</ScaleCrop>
  <HeadingPairs>
    <vt:vector size="4" baseType="variant">
      <vt:variant>
        <vt:lpstr>نسق</vt:lpstr>
      </vt:variant>
      <vt:variant>
        <vt:i4>2</vt:i4>
      </vt:variant>
      <vt:variant>
        <vt:lpstr>عناوين الشرائح</vt:lpstr>
      </vt:variant>
      <vt:variant>
        <vt:i4>7</vt:i4>
      </vt:variant>
    </vt:vector>
  </HeadingPairs>
  <TitlesOfParts>
    <vt:vector size="9" baseType="lpstr">
      <vt:lpstr>نسق Office</vt:lpstr>
      <vt:lpstr>مجلس إدارة أيون</vt:lpstr>
      <vt:lpstr>عقاقير طبية عملي محاضرة 9  كلية الزراعة/ قسم المحاصيل الحقلية المرحلة الرابعة مدرس المادة  </vt:lpstr>
      <vt:lpstr>ثالثاً التجفيف </vt:lpstr>
      <vt:lpstr>أنواع التجفيف</vt:lpstr>
      <vt:lpstr>التجفيف الصناعي ومن مميزاتة</vt:lpstr>
      <vt:lpstr>تجري عملية التجفيف الصناعي بعدة طرق هي: </vt:lpstr>
      <vt:lpstr>التغيرات التي تنتج من عملية التجفيف:</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عقاقير طبية عملي محاضرة 9  كلية الزراعة/ قسم المحاصيل الحقلية المرحلة الرابعة مدرس المادة  </dc:title>
  <dc:creator>nooraa adeel</dc:creator>
  <cp:lastModifiedBy>mohammed</cp:lastModifiedBy>
  <cp:revision>5</cp:revision>
  <dcterms:created xsi:type="dcterms:W3CDTF">2020-01-23T05:30:54Z</dcterms:created>
  <dcterms:modified xsi:type="dcterms:W3CDTF">2022-09-13T05:30:13Z</dcterms:modified>
</cp:coreProperties>
</file>